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1" r:id="rId1"/>
  </p:sldMasterIdLst>
  <p:notesMasterIdLst>
    <p:notesMasterId r:id="rId9"/>
  </p:notesMasterIdLst>
  <p:sldIdLst>
    <p:sldId id="261" r:id="rId2"/>
    <p:sldId id="262" r:id="rId3"/>
    <p:sldId id="263" r:id="rId4"/>
    <p:sldId id="264" r:id="rId5"/>
    <p:sldId id="265" r:id="rId6"/>
    <p:sldId id="266" r:id="rId7"/>
    <p:sldId id="267" r:id="rId8"/>
  </p:sldIdLst>
  <p:sldSz cx="9144000" cy="6858000" type="screen4x3"/>
  <p:notesSz cx="6858000" cy="91440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45" d="100"/>
          <a:sy n="145" d="100"/>
        </p:scale>
        <p:origin x="-2112" y="-10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interSettings" Target="printerSettings/printerSettings1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Lucida Sans Unicode" charset="0"/>
            </a:endParaRPr>
          </a:p>
        </p:txBody>
      </p:sp>
      <p:sp>
        <p:nvSpPr>
          <p:cNvPr id="205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-11798300" y="-11796713"/>
            <a:ext cx="11796712" cy="12490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51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16365792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ＭＳ Ｐゴシック" charset="0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Lucida Sans Unicode" charset="0"/>
            </a:endParaRPr>
          </a:p>
        </p:txBody>
      </p:sp>
      <p:sp>
        <p:nvSpPr>
          <p:cNvPr id="30722" name="Text Box 2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Lucida Sans Unicode" charset="0"/>
            </a:endParaRPr>
          </a:p>
        </p:txBody>
      </p:sp>
      <p:sp>
        <p:nvSpPr>
          <p:cNvPr id="31746" name="Text Box 2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Lucida Sans Unicode" charset="0"/>
            </a:endParaRPr>
          </a:p>
        </p:txBody>
      </p:sp>
      <p:sp>
        <p:nvSpPr>
          <p:cNvPr id="32770" name="Text Box 2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Lucida Sans Unicode" charset="0"/>
            </a:endParaRPr>
          </a:p>
        </p:txBody>
      </p:sp>
      <p:sp>
        <p:nvSpPr>
          <p:cNvPr id="33794" name="Text Box 2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Lucida Sans Unicode" charset="0"/>
            </a:endParaRPr>
          </a:p>
        </p:txBody>
      </p:sp>
      <p:sp>
        <p:nvSpPr>
          <p:cNvPr id="34818" name="Text Box 2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Lucida Sans Unicode" charset="0"/>
            </a:endParaRPr>
          </a:p>
        </p:txBody>
      </p:sp>
      <p:sp>
        <p:nvSpPr>
          <p:cNvPr id="35842" name="Text Box 2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Lucida Sans Unicode" charset="0"/>
            </a:endParaRPr>
          </a:p>
        </p:txBody>
      </p:sp>
      <p:sp>
        <p:nvSpPr>
          <p:cNvPr id="36866" name="Text Box 2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E654D8-AAAF-3646-AE50-8EC97BC8188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522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1B25E6-F90E-664F-8D41-85B036180C7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283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036A85-E2F4-CF4C-BE30-776A622D6C9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603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8D42F8-EBE2-7B40-8A6B-DC5EDBED33E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938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E90FB4-1007-DE4A-9E79-7280DC9538D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929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36C09E-7726-5049-BC62-4590752C65B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234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A5BDAF-8844-1F49-85F0-19D06C70476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1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82B49A-B098-2149-A662-32E32939524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089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B83DC7-49CD-3148-A566-10433377248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3875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0E9ABD-F820-2540-9719-0666FE3C394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737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D77AD9-C105-EE4B-AAC9-F4A75002C88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726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2BFD79B-0A49-5A43-B66C-29269EC4409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303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1331913" y="277813"/>
            <a:ext cx="6480175" cy="811212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b="1" dirty="0" smtClean="0">
                <a:solidFill>
                  <a:srgbClr val="FF3300"/>
                </a:solidFill>
              </a:rPr>
              <a:t>Part 1b. Social classes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idx="1"/>
          </p:nvPr>
        </p:nvSpPr>
        <p:spPr>
          <a:xfrm>
            <a:off x="3851920" y="1340768"/>
            <a:ext cx="4104456" cy="3240360"/>
          </a:xfrm>
        </p:spPr>
        <p:txBody>
          <a:bodyPr>
            <a:noAutofit/>
          </a:bodyPr>
          <a:lstStyle/>
          <a:p>
            <a:pPr marL="339725" indent="-339725" eaLnBrk="1" hangingPunct="1">
              <a:lnSpc>
                <a:spcPct val="90000"/>
              </a:lnSpc>
              <a:buFont typeface="Arial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en-US" sz="4400" b="1" dirty="0" smtClean="0"/>
              <a:t>Capitalist class.</a:t>
            </a:r>
          </a:p>
          <a:p>
            <a:pPr marL="339725" indent="-339725" eaLnBrk="1" hangingPunct="1">
              <a:lnSpc>
                <a:spcPct val="90000"/>
              </a:lnSpc>
              <a:buFont typeface="Arial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en-US" sz="4400" b="1" dirty="0" smtClean="0"/>
              <a:t>Working class.</a:t>
            </a:r>
          </a:p>
          <a:p>
            <a:pPr marL="339725" indent="-339725" eaLnBrk="1" hangingPunct="1">
              <a:lnSpc>
                <a:spcPct val="90000"/>
              </a:lnSpc>
              <a:buFont typeface="Arial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en-US" sz="4400" b="1" dirty="0" smtClean="0"/>
              <a:t>Middle classes.</a:t>
            </a:r>
          </a:p>
        </p:txBody>
      </p:sp>
      <p:pic>
        <p:nvPicPr>
          <p:cNvPr id="2" name="Picture 1" descr="Depression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7" y="1340768"/>
            <a:ext cx="1800200" cy="2371417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b="1" dirty="0" smtClean="0">
                <a:solidFill>
                  <a:srgbClr val="FF3300"/>
                </a:solidFill>
              </a:rPr>
              <a:t>How do the 1% rule?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xfrm>
            <a:off x="899592" y="1719263"/>
            <a:ext cx="3467621" cy="4086001"/>
          </a:xfrm>
        </p:spPr>
        <p:txBody>
          <a:bodyPr/>
          <a:lstStyle/>
          <a:p>
            <a:pPr marL="339725" indent="-339725" eaLnBrk="1" hangingPunct="1">
              <a:buFont typeface="Arial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en-US" b="1" dirty="0" smtClean="0"/>
              <a:t>Ideology.</a:t>
            </a:r>
          </a:p>
          <a:p>
            <a:pPr marL="339725" indent="-339725" eaLnBrk="1" hangingPunct="1">
              <a:buFont typeface="Arial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en-US" b="1" dirty="0" smtClean="0"/>
              <a:t>Manufacturing consent.</a:t>
            </a:r>
          </a:p>
          <a:p>
            <a:pPr marL="339725" indent="-339725" eaLnBrk="1" hangingPunct="1">
              <a:buFont typeface="Arial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en-US" b="1" dirty="0" smtClean="0"/>
              <a:t>Force and repression.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673225"/>
            <a:ext cx="3351535" cy="4145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9144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b="1" smtClean="0">
                <a:solidFill>
                  <a:srgbClr val="FF3300"/>
                </a:solidFill>
              </a:rPr>
              <a:t>What is the state?</a:t>
            </a:r>
          </a:p>
        </p:txBody>
      </p:sp>
      <p:sp>
        <p:nvSpPr>
          <p:cNvPr id="10242" name="Rectangle 2"/>
          <p:cNvSpPr>
            <a:spLocks noGrp="1" noChangeArrowheads="1"/>
          </p:cNvSpPr>
          <p:nvPr>
            <p:ph idx="1"/>
          </p:nvPr>
        </p:nvSpPr>
        <p:spPr>
          <a:xfrm>
            <a:off x="296863" y="1133475"/>
            <a:ext cx="4114800" cy="4902200"/>
          </a:xfrm>
        </p:spPr>
        <p:txBody>
          <a:bodyPr/>
          <a:lstStyle/>
          <a:p>
            <a:pPr marL="339725" indent="-339725" eaLnBrk="1" hangingPunct="1">
              <a:lnSpc>
                <a:spcPct val="90000"/>
              </a:lnSpc>
              <a:buFont typeface="Arial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en-US" b="1" smtClean="0"/>
              <a:t>Ultimate guardian of class rule.</a:t>
            </a:r>
          </a:p>
          <a:p>
            <a:pPr marL="339725" indent="-339725" eaLnBrk="1" hangingPunct="1">
              <a:lnSpc>
                <a:spcPct val="90000"/>
              </a:lnSpc>
              <a:buFont typeface="Arial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en-US" b="1" smtClean="0"/>
              <a:t>What are the key institutions of the state?</a:t>
            </a:r>
          </a:p>
          <a:p>
            <a:pPr marL="339725" indent="-339725" eaLnBrk="1" hangingPunct="1">
              <a:lnSpc>
                <a:spcPct val="90000"/>
              </a:lnSpc>
              <a:buFont typeface="Arial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en-US" b="1" smtClean="0"/>
              <a:t>Where did it come from?</a:t>
            </a:r>
          </a:p>
          <a:p>
            <a:pPr marL="339725" indent="-339725" eaLnBrk="1" hangingPunct="1">
              <a:lnSpc>
                <a:spcPct val="90000"/>
              </a:lnSpc>
              <a:buFont typeface="Arial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en-US" b="1" smtClean="0"/>
              <a:t>What is the alternative?</a:t>
            </a:r>
          </a:p>
          <a:p>
            <a:pPr marL="339725" indent="-339725" eaLnBrk="1" hangingPunct="1">
              <a:lnSpc>
                <a:spcPct val="90000"/>
              </a:lnSpc>
              <a:buClrTx/>
              <a:buSzTx/>
              <a:buFontTx/>
              <a:buNone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endParaRPr lang="en-US" b="1" smtClean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411" y="1268412"/>
            <a:ext cx="4284764" cy="4176811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b="1" smtClean="0">
                <a:solidFill>
                  <a:srgbClr val="FF3300"/>
                </a:solidFill>
              </a:rPr>
              <a:t>Can capitalism be reformed?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idx="1"/>
          </p:nvPr>
        </p:nvSpPr>
        <p:spPr>
          <a:xfrm>
            <a:off x="1259632" y="1628800"/>
            <a:ext cx="7058372" cy="3744416"/>
          </a:xfrm>
        </p:spPr>
        <p:txBody>
          <a:bodyPr/>
          <a:lstStyle/>
          <a:p>
            <a:pPr marL="339725" indent="-339725" algn="ctr" eaLnBrk="1" hangingPunct="1">
              <a:buFont typeface="Arial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en-US" b="1" dirty="0" smtClean="0"/>
              <a:t>Reforms </a:t>
            </a:r>
            <a:r>
              <a:rPr lang="en-US" b="1" dirty="0" err="1" smtClean="0"/>
              <a:t>vs</a:t>
            </a:r>
            <a:r>
              <a:rPr lang="en-US" b="1" dirty="0" smtClean="0"/>
              <a:t> reform</a:t>
            </a:r>
            <a:r>
              <a:rPr lang="en-US" b="1" u="sng" dirty="0" smtClean="0"/>
              <a:t>ism</a:t>
            </a:r>
            <a:r>
              <a:rPr lang="en-US" b="1" dirty="0" smtClean="0"/>
              <a:t>.</a:t>
            </a:r>
          </a:p>
          <a:p>
            <a:pPr marL="339725" indent="-339725" algn="ctr" eaLnBrk="1" hangingPunct="1">
              <a:buFont typeface="Arial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en-US" b="1" dirty="0" smtClean="0"/>
              <a:t>Welfare state.</a:t>
            </a:r>
          </a:p>
          <a:p>
            <a:pPr marL="339725" indent="-339725" algn="ctr" eaLnBrk="1" hangingPunct="1">
              <a:buFont typeface="Arial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en-US" b="1" dirty="0" smtClean="0"/>
              <a:t>Can there be a just &amp; humane capitalism?</a:t>
            </a:r>
          </a:p>
          <a:p>
            <a:pPr marL="339725" indent="-339725" algn="ctr" eaLnBrk="1" hangingPunct="1">
              <a:buFont typeface="Arial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en-US" b="1" dirty="0" smtClean="0"/>
              <a:t>New system needed.</a:t>
            </a:r>
          </a:p>
          <a:p>
            <a:pPr marL="339725" indent="-339725" eaLnBrk="1" hangingPunct="1">
              <a:buClrTx/>
              <a:buSzTx/>
              <a:buFontTx/>
              <a:buNone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endParaRPr lang="en-US" b="1" dirty="0" smtClean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>
          <a:xfrm>
            <a:off x="431800" y="233363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b="1" smtClean="0">
                <a:solidFill>
                  <a:srgbClr val="FF3300"/>
                </a:solidFill>
              </a:rPr>
              <a:t>The socialist alternative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idx="1"/>
          </p:nvPr>
        </p:nvSpPr>
        <p:spPr>
          <a:xfrm>
            <a:off x="971550" y="1314450"/>
            <a:ext cx="3312418" cy="3626718"/>
          </a:xfrm>
        </p:spPr>
        <p:txBody>
          <a:bodyPr>
            <a:normAutofit fontScale="92500"/>
          </a:bodyPr>
          <a:lstStyle/>
          <a:p>
            <a:pPr marL="339725" indent="-339725" eaLnBrk="1" hangingPunct="1">
              <a:buFont typeface="Arial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en-US" b="1" dirty="0" smtClean="0"/>
              <a:t>Economy brought under social ownership and control.</a:t>
            </a:r>
          </a:p>
          <a:p>
            <a:pPr marL="339725" indent="-339725" eaLnBrk="1" hangingPunct="1">
              <a:buFont typeface="Arial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en-US" b="1" dirty="0" smtClean="0"/>
              <a:t>Basis for profound social change.</a:t>
            </a:r>
          </a:p>
        </p:txBody>
      </p:sp>
      <p:pic>
        <p:nvPicPr>
          <p:cNvPr id="2" name="Picture 1" descr="Resistance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556792"/>
            <a:ext cx="3888432" cy="2988036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b="1" smtClean="0">
                <a:solidFill>
                  <a:srgbClr val="FF3300"/>
                </a:solidFill>
              </a:rPr>
              <a:t>Objections to socialism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idx="1"/>
          </p:nvPr>
        </p:nvSpPr>
        <p:spPr>
          <a:xfrm>
            <a:off x="4499992" y="1556792"/>
            <a:ext cx="4070350" cy="4032448"/>
          </a:xfrm>
        </p:spPr>
        <p:txBody>
          <a:bodyPr/>
          <a:lstStyle/>
          <a:p>
            <a:pPr marL="339725" indent="-339725" eaLnBrk="1" hangingPunct="1">
              <a:lnSpc>
                <a:spcPct val="90000"/>
              </a:lnSpc>
              <a:buFont typeface="Arial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en-US" sz="2800" b="1" dirty="0" smtClean="0"/>
              <a:t>It will never happen.</a:t>
            </a:r>
          </a:p>
          <a:p>
            <a:pPr marL="339725" indent="-339725" eaLnBrk="1" hangingPunct="1">
              <a:lnSpc>
                <a:spcPct val="90000"/>
              </a:lnSpc>
              <a:buFont typeface="Arial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en-US" sz="2800" b="1" dirty="0" smtClean="0"/>
              <a:t>Human nature: greed is innate.</a:t>
            </a:r>
          </a:p>
          <a:p>
            <a:pPr marL="339725" indent="-339725" eaLnBrk="1" hangingPunct="1">
              <a:lnSpc>
                <a:spcPct val="90000"/>
              </a:lnSpc>
              <a:buFont typeface="Arial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en-US" sz="2800" b="1" dirty="0" smtClean="0"/>
              <a:t>Will stifle individuality.</a:t>
            </a:r>
          </a:p>
          <a:p>
            <a:pPr marL="339725" indent="-339725" eaLnBrk="1" hangingPunct="1">
              <a:lnSpc>
                <a:spcPct val="90000"/>
              </a:lnSpc>
              <a:buFont typeface="Arial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en-US" sz="2800" b="1" dirty="0" smtClean="0"/>
              <a:t>Modern economy too complex to plan.</a:t>
            </a:r>
          </a:p>
        </p:txBody>
      </p:sp>
      <p:pic>
        <p:nvPicPr>
          <p:cNvPr id="3" name="Picture 2" descr="Doubts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224136"/>
            <a:ext cx="3895219" cy="306896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b="1" smtClean="0">
                <a:solidFill>
                  <a:srgbClr val="FF3300"/>
                </a:solidFill>
              </a:rPr>
              <a:t>Fight for socialism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idx="1"/>
          </p:nvPr>
        </p:nvSpPr>
        <p:spPr>
          <a:xfrm>
            <a:off x="2483768" y="1700808"/>
            <a:ext cx="4294188" cy="3960813"/>
          </a:xfrm>
        </p:spPr>
        <p:txBody>
          <a:bodyPr/>
          <a:lstStyle/>
          <a:p>
            <a:pPr marL="339725" indent="-339725" eaLnBrk="1" hangingPunct="1">
              <a:buFont typeface="Arial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en-US" b="1" dirty="0" smtClean="0"/>
              <a:t>Things look daunting but the struggle will decide.</a:t>
            </a:r>
          </a:p>
          <a:p>
            <a:pPr marL="339725" indent="-339725" eaLnBrk="1" hangingPunct="1">
              <a:buFont typeface="Arial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en-US" b="1" dirty="0" smtClean="0"/>
              <a:t>What each of us does makes a difference.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375</TotalTime>
  <Words>150</Words>
  <Application>Microsoft Macintosh PowerPoint</Application>
  <PresentationFormat>On-screen Show (4:3)</PresentationFormat>
  <Paragraphs>29</Paragraphs>
  <Slides>7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Part 1b. Social classes</vt:lpstr>
      <vt:lpstr>How do the 1% rule?</vt:lpstr>
      <vt:lpstr>What is the state?</vt:lpstr>
      <vt:lpstr>Can capitalism be reformed?</vt:lpstr>
      <vt:lpstr>The socialist alternative</vt:lpstr>
      <vt:lpstr>Objections to socialism</vt:lpstr>
      <vt:lpstr>Fight for socialism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What’s wrong with capitalism. Why we can’t reform it. Why we need socialism. </dc:title>
  <dc:creator>Andrea Bunting</dc:creator>
  <cp:lastModifiedBy>Ros O'Grady</cp:lastModifiedBy>
  <cp:revision>73</cp:revision>
  <cp:lastPrinted>1601-01-01T00:00:00Z</cp:lastPrinted>
  <dcterms:created xsi:type="dcterms:W3CDTF">2010-08-30T01:40:31Z</dcterms:created>
  <dcterms:modified xsi:type="dcterms:W3CDTF">2015-07-14T11:54:52Z</dcterms:modified>
</cp:coreProperties>
</file>